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notesMasterIdLst>
    <p:notesMasterId r:id="rId19"/>
  </p:notesMasterIdLst>
  <p:sldIdLst>
    <p:sldId id="257" r:id="rId2"/>
    <p:sldId id="258" r:id="rId3"/>
    <p:sldId id="259" r:id="rId4"/>
    <p:sldId id="260" r:id="rId5"/>
    <p:sldId id="261" r:id="rId6"/>
    <p:sldId id="273" r:id="rId7"/>
    <p:sldId id="262" r:id="rId8"/>
    <p:sldId id="263" r:id="rId9"/>
    <p:sldId id="264" r:id="rId10"/>
    <p:sldId id="265" r:id="rId11"/>
    <p:sldId id="266" r:id="rId12"/>
    <p:sldId id="267" r:id="rId13"/>
    <p:sldId id="268" r:id="rId14"/>
    <p:sldId id="272" r:id="rId15"/>
    <p:sldId id="269" r:id="rId16"/>
    <p:sldId id="270" r:id="rId17"/>
    <p:sldId id="271"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62"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FA4D348-0239-4B0B-B8C5-1C82C082FEB9}" type="datetimeFigureOut">
              <a:rPr lang="en-US" smtClean="0"/>
              <a:t>12/31/2009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F665247-5020-4F73-9810-CAA102C8B17A}" type="slidenum">
              <a:rPr lang="en-US" smtClean="0"/>
              <a:t>‹#›</a:t>
            </a:fld>
            <a:endParaRPr lang="en-US"/>
          </a:p>
        </p:txBody>
      </p:sp>
    </p:spTree>
    <p:extLst>
      <p:ext uri="{BB962C8B-B14F-4D97-AF65-F5344CB8AC3E}">
        <p14:creationId xmlns:p14="http://schemas.microsoft.com/office/powerpoint/2010/main" val="20338986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12/31/2009 3:12 PM</a:t>
            </a:fld>
            <a:endParaRPr lang="en-US"/>
          </a:p>
        </p:txBody>
      </p:sp>
      <p:sp>
        <p:nvSpPr>
          <p:cNvPr id="6" name="Footer Placeholder 5"/>
          <p:cNvSpPr>
            <a:spLocks noGrp="1"/>
          </p:cNvSpPr>
          <p:nvPr>
            <p:ph type="ftr" sz="quarter" idx="12"/>
          </p:nvPr>
        </p:nvSpPr>
        <p:spPr/>
        <p:txBody>
          <a:bodyPr/>
          <a:lstStyle/>
          <a:p>
            <a:r>
              <a:rPr lang="en-US" smtClean="0">
                <a:solidFill>
                  <a:srgbClr xmlns:mc="http://schemas.openxmlformats.org/markup-compatibility/2006" xmlns:a14="http://schemas.microsoft.com/office/drawing/2010/main" val="000000" mc:Ignorable=""/>
                </a:solidFill>
              </a:rPr>
              <a:t>© 2007 Microsoft Corporation. All rights reserved. Microsoft, Windows, Windows Vista and other product names are or may be registered trademarks and/or trademarks in the U.S. and/or other countries.</a:t>
            </a:r>
          </a:p>
          <a:p>
            <a:r>
              <a:rPr lang="en-US" smtClean="0">
                <a:solidFill>
                  <a:srgbClr xmlns:mc="http://schemas.openxmlformats.org/markup-compatibility/2006" xmlns:a14="http://schemas.microsoft.com/office/drawing/2010/main" val="000000" mc:Ignorable=""/>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xmlns:mc="http://schemas.openxmlformats.org/markup-compatibility/2006" xmlns:a14="http://schemas.microsoft.com/office/drawing/2010/main" val="000000" mc:Ignorable=""/>
                </a:solidFill>
              </a:rPr>
            </a:br>
            <a:r>
              <a:rPr lang="en-US" smtClean="0">
                <a:solidFill>
                  <a:srgbClr xmlns:mc="http://schemas.openxmlformats.org/markup-compatibility/2006" xmlns:a14="http://schemas.microsoft.com/office/drawing/2010/main" val="000000" mc:Ignorable=""/>
                </a:solidFill>
              </a:rPr>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5CC8F9C1-09F4-4801-A6F3-BC25FE651B56}" type="datetimeFigureOut">
              <a:rPr lang="en-US" smtClean="0"/>
              <a:t>12/31/2009</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1693B52-4CDE-4981-91A0-E524C0B9C9EB}" type="slidenum">
              <a:rPr lang="en-US" smtClean="0"/>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C8F9C1-09F4-4801-A6F3-BC25FE651B56}" type="datetimeFigureOut">
              <a:rPr lang="en-US" smtClean="0"/>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693B52-4CDE-4981-91A0-E524C0B9C9EB}"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A1693B52-4CDE-4981-91A0-E524C0B9C9EB}" type="slidenum">
              <a:rPr lang="en-US" smtClean="0"/>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CC8F9C1-09F4-4801-A6F3-BC25FE651B56}" type="datetimeFigureOut">
              <a:rPr lang="en-US" smtClean="0"/>
              <a:t>12/31/2009</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7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8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5CC8F9C1-09F4-4801-A6F3-BC25FE651B56}" type="datetimeFigureOut">
              <a:rPr lang="en-US" smtClean="0"/>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A1693B52-4CDE-4981-91A0-E524C0B9C9EB}" type="slidenum">
              <a:rPr lang="en-US" smtClean="0"/>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p:txBody>
      </p:sp>
      <p:sp>
        <p:nvSpPr>
          <p:cNvPr id="4" name="Date Placeholder 3"/>
          <p:cNvSpPr>
            <a:spLocks noGrp="1"/>
          </p:cNvSpPr>
          <p:nvPr>
            <p:ph type="dt" sz="half" idx="10"/>
          </p:nvPr>
        </p:nvSpPr>
        <p:spPr/>
        <p:txBody>
          <a:bodyPr/>
          <a:lstStyle/>
          <a:p>
            <a:fld id="{F75A7C5C-75AD-46E0-8204-EE2C7AE8CC56}" type="datetimeFigureOut">
              <a:rPr lang="en-US" smtClean="0"/>
              <a:pPr/>
              <a:t>12/31/2009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4E1046F-EA70-4B42-8C4B-0948B0F9237A}" type="slidenum">
              <a:rPr lang="en-US" smtClean="0"/>
              <a:pPr/>
              <a:t>‹#›</a:t>
            </a:fld>
            <a:endParaRPr lang="en-US" dirty="0"/>
          </a:p>
        </p:txBody>
      </p:sp>
      <p:sp>
        <p:nvSpPr>
          <p:cNvPr id="8" name="Text Placeholder 7"/>
          <p:cNvSpPr>
            <a:spLocks noGrp="1"/>
          </p:cNvSpPr>
          <p:nvPr>
            <p:ph type="body" sz="quarter" idx="13"/>
          </p:nvPr>
        </p:nvSpPr>
        <p:spPr>
          <a:xfrm>
            <a:off x="339360" y="1933282"/>
            <a:ext cx="7781040" cy="4086518"/>
          </a:xfrm>
        </p:spPr>
        <p:txBody>
          <a:bodyPr/>
          <a:lstStyle>
            <a:lvl1pPr marL="282575" indent="-282575">
              <a:spcAft>
                <a:spcPts val="0"/>
              </a:spcAft>
              <a:buSzPct val="100000"/>
              <a:buFontTx/>
              <a:buBlip>
                <a:blip r:embed="rId2"/>
              </a:buBlip>
              <a:defRPr sz="1800">
                <a:solidFill>
                  <a:srgbClr xmlns:mc="http://schemas.openxmlformats.org/markup-compatibility/2006" xmlns:a14="http://schemas.microsoft.com/office/drawing/2010/main" val="525353" mc:Ignorable=""/>
                </a:solidFill>
                <a:effectLst/>
              </a:defRPr>
            </a:lvl1pPr>
            <a:lvl2pPr marL="576263" indent="-293688">
              <a:buFont typeface="Lucida Grande"/>
              <a:buChar char="-"/>
              <a:defRPr sz="1600">
                <a:solidFill>
                  <a:srgbClr xmlns:mc="http://schemas.openxmlformats.org/markup-compatibility/2006" xmlns:a14="http://schemas.microsoft.com/office/drawing/2010/main" val="525353" mc:Ignorable=""/>
                </a:solidFill>
              </a:defRPr>
            </a:lvl2pPr>
            <a:lvl3pPr marL="860425" indent="-284163">
              <a:defRPr sz="1600">
                <a:solidFill>
                  <a:srgbClr xmlns:mc="http://schemas.openxmlformats.org/markup-compatibility/2006" xmlns:a14="http://schemas.microsoft.com/office/drawing/2010/main" val="525353" mc:Ignorable=""/>
                </a:solidFill>
              </a:defRPr>
            </a:lvl3pPr>
            <a:lvl4pPr marL="1143000" indent="-282575">
              <a:defRPr sz="1600">
                <a:solidFill>
                  <a:srgbClr xmlns:mc="http://schemas.openxmlformats.org/markup-compatibility/2006" xmlns:a14="http://schemas.microsoft.com/office/drawing/2010/main" val="525353" mc:Ignorable=""/>
                </a:solidFill>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Tree>
    <p:extLst>
      <p:ext uri="{BB962C8B-B14F-4D97-AF65-F5344CB8AC3E}">
        <p14:creationId xmlns:p14="http://schemas.microsoft.com/office/powerpoint/2010/main" val="29070985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5CC8F9C1-09F4-4801-A6F3-BC25FE651B56}" type="datetimeFigureOut">
              <a:rPr lang="en-US" smtClean="0"/>
              <a:t>12/31/2009</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A1693B52-4CDE-4981-91A0-E524C0B9C9EB}" type="slidenum">
              <a:rPr lang="en-US" smtClean="0"/>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xmlns:mc="http://schemas.openxmlformats.org/markup-compatibility/2006" xmlns:a14="http://schemas.microsoft.com/office/drawing/2010/main" val="FFFFFF" mc:Ignorable=""/>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5CC8F9C1-09F4-4801-A6F3-BC25FE651B56}" type="datetimeFigureOut">
              <a:rPr lang="en-US" smtClean="0"/>
              <a:t>12/31/2009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693B52-4CDE-4981-91A0-E524C0B9C9EB}" type="slidenum">
              <a:rPr lang="en-US" smtClean="0"/>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xmlns:mc="http://schemas.openxmlformats.org/markup-compatibility/2006" xmlns:a14="http://schemas.microsoft.com/office/drawing/2010/main" val="FFFFFF" mc:Ignorable=""/>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5CC8F9C1-09F4-4801-A6F3-BC25FE651B56}" type="datetimeFigureOut">
              <a:rPr lang="en-US" smtClean="0"/>
              <a:t>12/31/2009</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A1693B52-4CDE-4981-91A0-E524C0B9C9EB}" type="slidenum">
              <a:rPr lang="en-US" smtClean="0"/>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CC8F9C1-09F4-4801-A6F3-BC25FE651B56}" type="datetimeFigureOut">
              <a:rPr lang="en-US" smtClean="0"/>
              <a:t>12/31/2009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A1693B52-4CDE-4981-91A0-E524C0B9C9EB}"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5CC8F9C1-09F4-4801-A6F3-BC25FE651B56}" type="datetimeFigureOut">
              <a:rPr lang="en-US" smtClean="0"/>
              <a:t>12/31/2009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xmlns:mc="http://schemas.openxmlformats.org/markup-compatibility/2006" xmlns:a14="http://schemas.microsoft.com/office/drawing/2010/main" val="FFFFFF" mc:Ignorable=""/>
                </a:solidFill>
              </a:defRPr>
            </a:lvl1pPr>
          </a:lstStyle>
          <a:p>
            <a:fld id="{A1693B52-4CDE-4981-91A0-E524C0B9C9EB}"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xmlns:mc="http://schemas.openxmlformats.org/markup-compatibility/2006" xmlns:a14="http://schemas.microsoft.com/office/drawing/2010/main" val="FFFFFF" mc:Ignorable=""/>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xmlns:mc="http://schemas.openxmlformats.org/markup-compatibility/2006" xmlns:a14="http://schemas.microsoft.com/office/drawing/2010/main" val="FFFFFF" mc:Ignorable=""/>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A1693B52-4CDE-4981-91A0-E524C0B9C9EB}" type="slidenum">
              <a:rPr lang="en-US" smtClean="0"/>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5CC8F9C1-09F4-4801-A6F3-BC25FE651B56}" type="datetimeFigureOut">
              <a:rPr lang="en-US" smtClean="0"/>
              <a:t>12/31/2009</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A1693B52-4CDE-4981-91A0-E524C0B9C9EB}" type="slidenum">
              <a:rPr lang="en-US" smtClean="0"/>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xmlns:mc="http://schemas.openxmlformats.org/markup-compatibility/2006" xmlns:a14="http://schemas.microsoft.com/office/drawing/2010/main" val="FFFFFF" mc:Ignorable=""/>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5CC8F9C1-09F4-4801-A6F3-BC25FE651B56}" type="datetimeFigureOut">
              <a:rPr lang="en-US" smtClean="0"/>
              <a:t>12/31/2009</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xmlns:mc="http://schemas.openxmlformats.org/markup-compatibility/2006" xmlns:a14="http://schemas.microsoft.com/office/drawing/2010/main" val="FFFFFF" mc:Ignorable=""/>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xmlns:mc="http://schemas.openxmlformats.org/markup-compatibility/2006" xmlns:a14="http://schemas.microsoft.com/office/drawing/2010/main" val="FFFFFF" mc:Ignorable=""/>
                </a:solidFill>
              </a:defRPr>
            </a:lvl1pPr>
          </a:lstStyle>
          <a:p>
            <a:fld id="{5CC8F9C1-09F4-4801-A6F3-BC25FE651B56}" type="datetimeFigureOut">
              <a:rPr lang="en-US" smtClean="0"/>
              <a:t>12/31/2009</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xmlns:mc="http://schemas.openxmlformats.org/markup-compatibility/2006" xmlns:a14="http://schemas.microsoft.com/office/drawing/2010/main" val="FFFFFF" mc:Ignorable=""/>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xmlns:mc="http://schemas.openxmlformats.org/markup-compatibility/2006" xmlns:a14="http://schemas.microsoft.com/office/drawing/2010/main" val="FFFFFF" mc:Ignorable=""/>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xmlns:mc="http://schemas.openxmlformats.org/markup-compatibility/2006" xmlns:a14="http://schemas.microsoft.com/office/drawing/2010/main" val="FFFFFF" mc:Ignorable=""/>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A1693B52-4CDE-4981-91A0-E524C0B9C9EB}" type="slidenum">
              <a:rPr lang="en-US" smtClean="0"/>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 id="2147483757" r:id="rId13"/>
    <p:sldLayoutId id="2147483758" r:id="rId14"/>
    <p:sldLayoutId id="2147483759" r:id="rId15"/>
    <p:sldLayoutId id="2147483760" r:id="rId16"/>
    <p:sldLayoutId id="2147483761" r:id="rId17"/>
    <p:sldLayoutId id="2147483762" r:id="rId18"/>
    <p:sldLayoutId id="2147483763" r:id="rId19"/>
    <p:sldLayoutId id="2147483764" r:id="rId20"/>
    <p:sldLayoutId id="2147483765" r:id="rId21"/>
    <p:sldLayoutId id="2147483766" r:id="rId22"/>
    <p:sldLayoutId id="2147483767" r:id="rId23"/>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karlshifflett.files.wordpress.com/2008/11/wpflobmvvm1.png"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10/29/2009</a:t>
            </a:r>
            <a:endParaRPr lang="en-US" dirty="0"/>
          </a:p>
        </p:txBody>
      </p:sp>
      <p:sp>
        <p:nvSpPr>
          <p:cNvPr id="2" name="Title 1"/>
          <p:cNvSpPr>
            <a:spLocks noGrp="1"/>
          </p:cNvSpPr>
          <p:nvPr>
            <p:ph type="ctrTitle"/>
          </p:nvPr>
        </p:nvSpPr>
        <p:spPr/>
        <p:txBody>
          <a:bodyPr/>
          <a:lstStyle/>
          <a:p>
            <a:r>
              <a:rPr lang="en-US" b="1" dirty="0" smtClean="0"/>
              <a:t>WPF Starter Kit</a:t>
            </a:r>
            <a:endParaRPr lang="en-US" b="1" dirty="0"/>
          </a:p>
        </p:txBody>
      </p:sp>
    </p:spTree>
    <p:extLst>
      <p:ext uri="{BB962C8B-B14F-4D97-AF65-F5344CB8AC3E}">
        <p14:creationId xmlns:p14="http://schemas.microsoft.com/office/powerpoint/2010/main" val="245745348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 in WPF Starter Kit</a:t>
            </a:r>
            <a:endParaRPr lang="en-US" dirty="0"/>
          </a:p>
        </p:txBody>
      </p:sp>
      <p:sp>
        <p:nvSpPr>
          <p:cNvPr id="3" name="Content Placeholder 2"/>
          <p:cNvSpPr>
            <a:spLocks noGrp="1"/>
          </p:cNvSpPr>
          <p:nvPr>
            <p:ph idx="1"/>
          </p:nvPr>
        </p:nvSpPr>
        <p:spPr/>
        <p:txBody>
          <a:bodyPr/>
          <a:lstStyle/>
          <a:p>
            <a:r>
              <a:rPr lang="en-US" dirty="0" err="1"/>
              <a:t>BackCommand</a:t>
            </a:r>
            <a:endParaRPr lang="en-US" dirty="0"/>
          </a:p>
          <a:p>
            <a:pPr lvl="1"/>
            <a:r>
              <a:rPr lang="en-US" dirty="0"/>
              <a:t>Calls Back (navigate to the view before the current one) after the Execute handler is finished</a:t>
            </a:r>
          </a:p>
          <a:p>
            <a:pPr lvl="1"/>
            <a:r>
              <a:rPr lang="en-US" dirty="0"/>
              <a:t>Only works if calling Back is valid (if the current page was opened modally for example)</a:t>
            </a:r>
          </a:p>
          <a:p>
            <a:pPr lvl="1"/>
            <a:endParaRPr lang="en-US" dirty="0"/>
          </a:p>
          <a:p>
            <a:r>
              <a:rPr lang="en-US" dirty="0" err="1"/>
              <a:t>DisableCommand</a:t>
            </a:r>
            <a:endParaRPr lang="en-US" dirty="0"/>
          </a:p>
          <a:p>
            <a:pPr lvl="1"/>
            <a:r>
              <a:rPr lang="en-US" dirty="0"/>
              <a:t>The </a:t>
            </a:r>
            <a:r>
              <a:rPr lang="en-US" dirty="0" err="1"/>
              <a:t>CanExecute</a:t>
            </a:r>
            <a:r>
              <a:rPr lang="en-US" dirty="0"/>
              <a:t> predicate on this command is hardcoded to return false. In other words, it disables whatever UI element it is attached to</a:t>
            </a:r>
          </a:p>
          <a:p>
            <a:endParaRPr lang="en-US" dirty="0"/>
          </a:p>
        </p:txBody>
      </p:sp>
    </p:spTree>
    <p:extLst>
      <p:ext uri="{BB962C8B-B14F-4D97-AF65-F5344CB8AC3E}">
        <p14:creationId xmlns:p14="http://schemas.microsoft.com/office/powerpoint/2010/main" val="31265654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Navigation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a:t>We use the built-in WPF navigation framework</a:t>
            </a:r>
          </a:p>
          <a:p>
            <a:endParaRPr lang="en-US" dirty="0"/>
          </a:p>
          <a:p>
            <a:r>
              <a:rPr lang="en-US" dirty="0"/>
              <a:t>Every View is defined by a WPF Page (expressed as XAML + code behind)</a:t>
            </a:r>
          </a:p>
          <a:p>
            <a:endParaRPr lang="en-US" dirty="0"/>
          </a:p>
          <a:p>
            <a:r>
              <a:rPr lang="en-US" dirty="0"/>
              <a:t>A View and it’s View Model are linked together using a Navigation Action</a:t>
            </a:r>
          </a:p>
          <a:p>
            <a:endParaRPr lang="en-US" dirty="0"/>
          </a:p>
          <a:p>
            <a:r>
              <a:rPr lang="en-US" dirty="0"/>
              <a:t>Navigation Actions are defined in a Navigation Map (\</a:t>
            </a:r>
            <a:r>
              <a:rPr lang="en-US" dirty="0" err="1"/>
              <a:t>WpfStarterKit.SampleApplication</a:t>
            </a:r>
            <a:r>
              <a:rPr lang="en-US" dirty="0"/>
              <a:t>\NavigationMap.xml)</a:t>
            </a:r>
          </a:p>
          <a:p>
            <a:endParaRPr lang="en-US" dirty="0"/>
          </a:p>
          <a:p>
            <a:r>
              <a:rPr lang="en-US" dirty="0"/>
              <a:t>Navigation between views is done using the WPF Starter Kit </a:t>
            </a:r>
            <a:r>
              <a:rPr lang="en-US" dirty="0" err="1"/>
              <a:t>NavigationManager</a:t>
            </a:r>
            <a:endParaRPr lang="en-US" dirty="0"/>
          </a:p>
          <a:p>
            <a:endParaRPr lang="en-US" dirty="0"/>
          </a:p>
        </p:txBody>
      </p:sp>
    </p:spTree>
    <p:extLst>
      <p:ext uri="{BB962C8B-B14F-4D97-AF65-F5344CB8AC3E}">
        <p14:creationId xmlns:p14="http://schemas.microsoft.com/office/powerpoint/2010/main" val="41262458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Passing Data Between View Models</a:t>
            </a:r>
            <a:endParaRPr lang="en-US" dirty="0"/>
          </a:p>
        </p:txBody>
      </p:sp>
      <p:sp>
        <p:nvSpPr>
          <p:cNvPr id="3" name="Content Placeholder 2"/>
          <p:cNvSpPr>
            <a:spLocks noGrp="1"/>
          </p:cNvSpPr>
          <p:nvPr>
            <p:ph idx="1"/>
          </p:nvPr>
        </p:nvSpPr>
        <p:spPr/>
        <p:txBody>
          <a:bodyPr>
            <a:normAutofit/>
          </a:bodyPr>
          <a:lstStyle/>
          <a:p>
            <a:pPr marL="0" indent="0">
              <a:buNone/>
            </a:pPr>
            <a:r>
              <a:rPr lang="en-US" dirty="0" err="1" smtClean="0"/>
              <a:t>IProvideData</a:t>
            </a:r>
            <a:r>
              <a:rPr lang="en-US" dirty="0" smtClean="0"/>
              <a:t>/</a:t>
            </a:r>
            <a:r>
              <a:rPr lang="en-US" dirty="0" err="1" smtClean="0"/>
              <a:t>IConsumeData</a:t>
            </a:r>
            <a:endParaRPr lang="en-US" dirty="0" smtClean="0"/>
          </a:p>
          <a:p>
            <a:endParaRPr lang="en-US" sz="1800" dirty="0" smtClean="0"/>
          </a:p>
          <a:p>
            <a:r>
              <a:rPr lang="en-US" sz="1600" dirty="0" smtClean="0"/>
              <a:t>Implement </a:t>
            </a:r>
            <a:r>
              <a:rPr lang="en-US" sz="1600" dirty="0" err="1"/>
              <a:t>IProvideData</a:t>
            </a:r>
            <a:r>
              <a:rPr lang="en-US" sz="1600" dirty="0"/>
              <a:t> in a view model to provide data to any other view models that the current view model may navigate </a:t>
            </a:r>
            <a:r>
              <a:rPr lang="en-US" sz="1600" dirty="0" smtClean="0"/>
              <a:t>to</a:t>
            </a:r>
          </a:p>
          <a:p>
            <a:endParaRPr lang="en-US" sz="1600" dirty="0"/>
          </a:p>
          <a:p>
            <a:r>
              <a:rPr lang="en-US" sz="1600" dirty="0"/>
              <a:t>Implement </a:t>
            </a:r>
            <a:r>
              <a:rPr lang="en-US" sz="1600" dirty="0" err="1"/>
              <a:t>IConsumeData</a:t>
            </a:r>
            <a:r>
              <a:rPr lang="en-US" sz="1600" dirty="0"/>
              <a:t> to consume incoming data from other view </a:t>
            </a:r>
            <a:r>
              <a:rPr lang="en-US" sz="1600" dirty="0" smtClean="0"/>
              <a:t>models</a:t>
            </a:r>
          </a:p>
          <a:p>
            <a:endParaRPr lang="en-US" sz="1600" dirty="0"/>
          </a:p>
          <a:p>
            <a:r>
              <a:rPr lang="en-US" sz="1600" dirty="0"/>
              <a:t>Both interfaces are </a:t>
            </a:r>
            <a:r>
              <a:rPr lang="en-US" sz="1600" dirty="0" smtClean="0"/>
              <a:t>optional</a:t>
            </a:r>
          </a:p>
          <a:p>
            <a:endParaRPr lang="en-US" sz="1600" dirty="0"/>
          </a:p>
          <a:p>
            <a:r>
              <a:rPr lang="en-US" sz="1600" dirty="0"/>
              <a:t>A single View Model can implement both interfaces (provide as well as consume data)</a:t>
            </a:r>
          </a:p>
          <a:p>
            <a:endParaRPr lang="en-US" sz="1800" dirty="0" smtClean="0"/>
          </a:p>
          <a:p>
            <a:endParaRPr lang="en-US" dirty="0"/>
          </a:p>
        </p:txBody>
      </p:sp>
      <p:pic>
        <p:nvPicPr>
          <p:cNvPr id="62466" name="Picture 2"/>
          <p:cNvPicPr>
            <a:picLocks noChangeAspect="1" noChangeArrowheads="1"/>
          </p:cNvPicPr>
          <p:nvPr/>
        </p:nvPicPr>
        <p:blipFill>
          <a:blip r:embed="rId2"/>
          <a:srcRect/>
          <a:stretch>
            <a:fillRect/>
          </a:stretch>
        </p:blipFill>
        <p:spPr bwMode="auto">
          <a:xfrm>
            <a:off x="1402136" y="5029200"/>
            <a:ext cx="6124575" cy="1190625"/>
          </a:xfrm>
          <a:prstGeom prst="rect">
            <a:avLst/>
          </a:prstGeom>
          <a:noFill/>
          <a:ln w="9525">
            <a:noFill/>
            <a:miter lim="800000"/>
            <a:headEnd/>
            <a:tailEnd/>
          </a:ln>
        </p:spPr>
      </p:pic>
    </p:spTree>
    <p:extLst>
      <p:ext uri="{BB962C8B-B14F-4D97-AF65-F5344CB8AC3E}">
        <p14:creationId xmlns:p14="http://schemas.microsoft.com/office/powerpoint/2010/main" val="358675625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Passing Data Between View Models</a:t>
            </a:r>
            <a:endParaRPr lang="en-US" dirty="0"/>
          </a:p>
        </p:txBody>
      </p:sp>
      <p:sp>
        <p:nvSpPr>
          <p:cNvPr id="3" name="Content Placeholder 2"/>
          <p:cNvSpPr>
            <a:spLocks noGrp="1"/>
          </p:cNvSpPr>
          <p:nvPr>
            <p:ph idx="1"/>
          </p:nvPr>
        </p:nvSpPr>
        <p:spPr/>
        <p:txBody>
          <a:bodyPr>
            <a:normAutofit/>
          </a:bodyPr>
          <a:lstStyle/>
          <a:p>
            <a:pPr marL="0" indent="0">
              <a:buNone/>
            </a:pPr>
            <a:r>
              <a:rPr lang="en-US" dirty="0" smtClean="0"/>
              <a:t>Provider and Consumer property attributes</a:t>
            </a:r>
          </a:p>
          <a:p>
            <a:pPr marL="0" indent="0">
              <a:buNone/>
            </a:pPr>
            <a:endParaRPr lang="en-US" dirty="0" smtClean="0"/>
          </a:p>
          <a:p>
            <a:r>
              <a:rPr lang="en-US" sz="1700" dirty="0"/>
              <a:t>Decorate a property on a view model with the Provider attribute to send data to other view </a:t>
            </a:r>
            <a:r>
              <a:rPr lang="en-US" sz="1700" dirty="0" smtClean="0"/>
              <a:t>models</a:t>
            </a:r>
          </a:p>
          <a:p>
            <a:endParaRPr lang="en-US" sz="1700" dirty="0"/>
          </a:p>
          <a:p>
            <a:r>
              <a:rPr lang="en-US" sz="1700" dirty="0"/>
              <a:t>Decorate a property on a view model with the Consumer attribute to receive data from other view </a:t>
            </a:r>
            <a:r>
              <a:rPr lang="en-US" sz="1700" dirty="0" smtClean="0"/>
              <a:t>models</a:t>
            </a:r>
          </a:p>
          <a:p>
            <a:endParaRPr lang="en-US" sz="1700" dirty="0"/>
          </a:p>
          <a:p>
            <a:r>
              <a:rPr lang="en-US" sz="1700" dirty="0"/>
              <a:t>A single View Model can have both Consume/Provide properties</a:t>
            </a:r>
          </a:p>
          <a:p>
            <a:endParaRPr lang="en-US" dirty="0" smtClean="0"/>
          </a:p>
          <a:p>
            <a:endParaRPr lang="en-US" dirty="0"/>
          </a:p>
        </p:txBody>
      </p:sp>
      <p:pic>
        <p:nvPicPr>
          <p:cNvPr id="63490" name="Picture 2"/>
          <p:cNvPicPr>
            <a:picLocks noChangeAspect="1" noChangeArrowheads="1"/>
          </p:cNvPicPr>
          <p:nvPr/>
        </p:nvPicPr>
        <p:blipFill>
          <a:blip r:embed="rId2"/>
          <a:srcRect/>
          <a:stretch>
            <a:fillRect/>
          </a:stretch>
        </p:blipFill>
        <p:spPr bwMode="auto">
          <a:xfrm>
            <a:off x="1509713" y="4648200"/>
            <a:ext cx="6124575" cy="1657350"/>
          </a:xfrm>
          <a:prstGeom prst="rect">
            <a:avLst/>
          </a:prstGeom>
          <a:noFill/>
          <a:ln w="9525">
            <a:noFill/>
            <a:miter lim="800000"/>
            <a:headEnd/>
            <a:tailEnd/>
          </a:ln>
        </p:spPr>
      </p:pic>
    </p:spTree>
    <p:extLst>
      <p:ext uri="{BB962C8B-B14F-4D97-AF65-F5344CB8AC3E}">
        <p14:creationId xmlns:p14="http://schemas.microsoft.com/office/powerpoint/2010/main" val="32095104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Passing Data Between View Models</a:t>
            </a:r>
          </a:p>
        </p:txBody>
      </p:sp>
      <p:sp>
        <p:nvSpPr>
          <p:cNvPr id="3" name="Content Placeholder 2"/>
          <p:cNvSpPr>
            <a:spLocks noGrp="1"/>
          </p:cNvSpPr>
          <p:nvPr>
            <p:ph idx="1"/>
          </p:nvPr>
        </p:nvSpPr>
        <p:spPr/>
        <p:txBody>
          <a:bodyPr>
            <a:normAutofit fontScale="62500" lnSpcReduction="20000"/>
          </a:bodyPr>
          <a:lstStyle/>
          <a:p>
            <a:pPr marL="0" indent="0">
              <a:buNone/>
            </a:pPr>
            <a:r>
              <a:rPr lang="en-US" dirty="0" smtClean="0"/>
              <a:t>The </a:t>
            </a:r>
            <a:r>
              <a:rPr lang="en-US" dirty="0" err="1" smtClean="0"/>
              <a:t>ReturnMethod</a:t>
            </a:r>
            <a:r>
              <a:rPr lang="en-US" dirty="0" smtClean="0"/>
              <a:t> </a:t>
            </a:r>
            <a:r>
              <a:rPr lang="en-US" dirty="0" smtClean="0"/>
              <a:t>Attribute</a:t>
            </a:r>
          </a:p>
          <a:p>
            <a:pPr marL="0" indent="0">
              <a:buNone/>
            </a:pPr>
            <a:endParaRPr lang="en-US" dirty="0" smtClean="0"/>
          </a:p>
          <a:p>
            <a:r>
              <a:rPr lang="en-US" dirty="0"/>
              <a:t>There will be times when a view model will want to take some actions after a modal view that it has triggered has returned.</a:t>
            </a:r>
          </a:p>
          <a:p>
            <a:endParaRPr lang="en-US" dirty="0"/>
          </a:p>
          <a:p>
            <a:r>
              <a:rPr lang="en-US" dirty="0"/>
              <a:t>There will also be times when a view model will want to take action when the user comes in from a particular view</a:t>
            </a:r>
          </a:p>
          <a:p>
            <a:endParaRPr lang="en-US" dirty="0"/>
          </a:p>
          <a:p>
            <a:r>
              <a:rPr lang="en-US" dirty="0"/>
              <a:t>A </a:t>
            </a:r>
            <a:r>
              <a:rPr lang="en-US" dirty="0" err="1"/>
              <a:t>ReturnMethodAttribute</a:t>
            </a:r>
            <a:r>
              <a:rPr lang="en-US" dirty="0"/>
              <a:t> can be used to associate a method with a navigation action. The method will be executed when the view model is Initialized provided the user is coming from the navigation action defined.</a:t>
            </a:r>
          </a:p>
          <a:p>
            <a:endParaRPr lang="en-US" dirty="0"/>
          </a:p>
          <a:p>
            <a:r>
              <a:rPr lang="en-US" dirty="0" err="1"/>
              <a:t>Eg</a:t>
            </a:r>
            <a:r>
              <a:rPr lang="en-US" dirty="0"/>
              <a:t>: </a:t>
            </a:r>
            <a:br>
              <a:rPr lang="en-US" dirty="0"/>
            </a:br>
            <a:r>
              <a:rPr lang="en-US" dirty="0"/>
              <a:t>[</a:t>
            </a:r>
            <a:r>
              <a:rPr lang="en-US" dirty="0" err="1"/>
              <a:t>ReturnMethod</a:t>
            </a:r>
            <a:r>
              <a:rPr lang="en-US" dirty="0"/>
              <a:t>(</a:t>
            </a:r>
            <a:r>
              <a:rPr lang="en-US" dirty="0" err="1"/>
              <a:t>NavigationActions.OtherView</a:t>
            </a:r>
            <a:r>
              <a:rPr lang="en-US" dirty="0"/>
              <a:t>)]</a:t>
            </a:r>
            <a:br>
              <a:rPr lang="en-US" dirty="0"/>
            </a:br>
            <a:r>
              <a:rPr lang="en-US" dirty="0"/>
              <a:t>public void </a:t>
            </a:r>
            <a:r>
              <a:rPr lang="en-US" dirty="0" err="1"/>
              <a:t>ActionOtherView</a:t>
            </a:r>
            <a:r>
              <a:rPr lang="en-US" dirty="0"/>
              <a:t>() {}</a:t>
            </a:r>
          </a:p>
          <a:p>
            <a:endParaRPr lang="en-US" dirty="0"/>
          </a:p>
          <a:p>
            <a:r>
              <a:rPr lang="en-US" dirty="0"/>
              <a:t>The </a:t>
            </a:r>
            <a:r>
              <a:rPr lang="en-US" dirty="0" err="1"/>
              <a:t>ActionOtherView</a:t>
            </a:r>
            <a:r>
              <a:rPr lang="en-US" dirty="0"/>
              <a:t> method will be executed if the user is coming into the current view model from </a:t>
            </a:r>
            <a:r>
              <a:rPr lang="en-US" dirty="0" err="1"/>
              <a:t>NavigationActions.OtherView</a:t>
            </a:r>
            <a:endParaRPr lang="en-US" dirty="0"/>
          </a:p>
          <a:p>
            <a:pPr marL="0" indent="0">
              <a:buNone/>
            </a:pPr>
            <a:endParaRPr lang="en-US" dirty="0"/>
          </a:p>
        </p:txBody>
      </p:sp>
    </p:spTree>
    <p:extLst>
      <p:ext uri="{BB962C8B-B14F-4D97-AF65-F5344CB8AC3E}">
        <p14:creationId xmlns:p14="http://schemas.microsoft.com/office/powerpoint/2010/main" val="599491703"/>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Error Handling</a:t>
            </a:r>
            <a:endParaRPr lang="en-US" dirty="0"/>
          </a:p>
        </p:txBody>
      </p:sp>
      <p:sp>
        <p:nvSpPr>
          <p:cNvPr id="3" name="Content Placeholder 2"/>
          <p:cNvSpPr>
            <a:spLocks noGrp="1"/>
          </p:cNvSpPr>
          <p:nvPr>
            <p:ph idx="1"/>
          </p:nvPr>
        </p:nvSpPr>
        <p:spPr/>
        <p:txBody>
          <a:bodyPr/>
          <a:lstStyle/>
          <a:p>
            <a:r>
              <a:rPr lang="en-US" dirty="0" err="1"/>
              <a:t>ViewModels</a:t>
            </a:r>
            <a:r>
              <a:rPr lang="en-US" dirty="0"/>
              <a:t> don’t need to catch exceptions unless it is something they know they can recover from</a:t>
            </a:r>
          </a:p>
          <a:p>
            <a:endParaRPr lang="en-US" dirty="0"/>
          </a:p>
          <a:p>
            <a:r>
              <a:rPr lang="en-US" dirty="0"/>
              <a:t>Application-wide error handling automatically happens in the WPF Starter Kit Command and </a:t>
            </a:r>
            <a:r>
              <a:rPr lang="en-US" dirty="0" err="1"/>
              <a:t>NavigationManager</a:t>
            </a:r>
            <a:r>
              <a:rPr lang="en-US" dirty="0"/>
              <a:t> classes</a:t>
            </a:r>
          </a:p>
          <a:p>
            <a:endParaRPr lang="en-US" dirty="0"/>
          </a:p>
          <a:p>
            <a:r>
              <a:rPr lang="en-US" dirty="0"/>
              <a:t>A generic </a:t>
            </a:r>
            <a:r>
              <a:rPr lang="en-US" dirty="0" err="1"/>
              <a:t>ExceptionHandler</a:t>
            </a:r>
            <a:r>
              <a:rPr lang="en-US" dirty="0"/>
              <a:t> is provided. A custom one should be implemented by the framework user to provide bespoke handling relevant to the application</a:t>
            </a:r>
          </a:p>
          <a:p>
            <a:endParaRPr lang="en-US" dirty="0"/>
          </a:p>
        </p:txBody>
      </p:sp>
    </p:spTree>
    <p:extLst>
      <p:ext uri="{BB962C8B-B14F-4D97-AF65-F5344CB8AC3E}">
        <p14:creationId xmlns:p14="http://schemas.microsoft.com/office/powerpoint/2010/main" val="189091043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WpfStarterKit.SampleApplication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a:t>See WpfStarterKit.SampleApplication.Window1.xamls.cs for how the framework should be initialized.</a:t>
            </a:r>
          </a:p>
          <a:p>
            <a:endParaRPr lang="en-US" dirty="0"/>
          </a:p>
          <a:p>
            <a:r>
              <a:rPr lang="en-US" dirty="0" err="1"/>
              <a:t>WpfStarterKit.SampleApplication</a:t>
            </a:r>
            <a:r>
              <a:rPr lang="en-US" dirty="0"/>
              <a:t>\NavigationMap.xml contains the Navigation Map</a:t>
            </a:r>
          </a:p>
          <a:p>
            <a:endParaRPr lang="en-US" dirty="0"/>
          </a:p>
          <a:p>
            <a:r>
              <a:rPr lang="en-US" dirty="0"/>
              <a:t>Screens\Start contains the View/</a:t>
            </a:r>
            <a:r>
              <a:rPr lang="en-US" dirty="0" err="1"/>
              <a:t>ViewModel</a:t>
            </a:r>
            <a:r>
              <a:rPr lang="en-US" dirty="0"/>
              <a:t> for the Startup page</a:t>
            </a:r>
          </a:p>
          <a:p>
            <a:endParaRPr lang="en-US" dirty="0"/>
          </a:p>
          <a:p>
            <a:r>
              <a:rPr lang="en-US" dirty="0"/>
              <a:t>Subfolders under Screens contain samples for various supported features</a:t>
            </a:r>
          </a:p>
          <a:p>
            <a:endParaRPr lang="en-US" dirty="0"/>
          </a:p>
        </p:txBody>
      </p:sp>
    </p:spTree>
    <p:extLst>
      <p:ext uri="{BB962C8B-B14F-4D97-AF65-F5344CB8AC3E}">
        <p14:creationId xmlns:p14="http://schemas.microsoft.com/office/powerpoint/2010/main" val="384125822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a:blip r:embed="rId3">
            <a:lum bright="-100000"/>
          </a:blip>
          <a:srcRect/>
          <a:stretch>
            <a:fillRect/>
          </a:stretch>
        </p:blipFill>
        <p:spPr bwMode="black">
          <a:xfrm>
            <a:off x="1602053" y="2787386"/>
            <a:ext cx="5939896" cy="1283229"/>
          </a:xfrm>
          <a:prstGeom prst="rect">
            <a:avLst/>
          </a:prstGeom>
          <a:noFill/>
        </p:spPr>
      </p:pic>
      <p:sp>
        <p:nvSpPr>
          <p:cNvPr id="6" name="Text Box 3"/>
          <p:cNvSpPr txBox="1">
            <a:spLocks noChangeArrowheads="1"/>
          </p:cNvSpPr>
          <p:nvPr/>
        </p:nvSpPr>
        <p:spPr bwMode="blackWhite">
          <a:xfrm>
            <a:off x="457200" y="5486400"/>
            <a:ext cx="8382000" cy="523206"/>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solidFill>
                  <a:srgbClr xmlns:mc="http://schemas.openxmlformats.org/markup-compatibility/2006" xmlns:a14="http://schemas.microsoft.com/office/drawing/2010/main" val="525353" mc:Ignorable=""/>
                </a:solidFill>
                <a:latin typeface="Arial"/>
                <a:cs typeface="Arial"/>
              </a:rPr>
              <a:t>© </a:t>
            </a:r>
            <a:r>
              <a:rPr lang="en-US" sz="700" dirty="0" smtClean="0">
                <a:solidFill>
                  <a:srgbClr xmlns:mc="http://schemas.openxmlformats.org/markup-compatibility/2006" xmlns:a14="http://schemas.microsoft.com/office/drawing/2010/main" val="525353" mc:Ignorable=""/>
                </a:solidFill>
                <a:latin typeface="Arial"/>
                <a:cs typeface="Arial"/>
              </a:rPr>
              <a:t>2008 Microsoft </a:t>
            </a:r>
            <a:r>
              <a:rPr lang="en-US" sz="700" dirty="0">
                <a:solidFill>
                  <a:srgbClr xmlns:mc="http://schemas.openxmlformats.org/markup-compatibility/2006" xmlns:a14="http://schemas.microsoft.com/office/drawing/2010/main" val="525353" mc:Ignorable=""/>
                </a:solidFill>
                <a:latin typeface="Arial"/>
                <a:cs typeface="Arial"/>
              </a:rPr>
              <a:t>Corporation. All rights reserved. Microsoft, Windows, Windows Vista and other product names are or may be registered trademarks and/or trademarks in the U.S. and/or other countries.</a:t>
            </a:r>
          </a:p>
          <a:p>
            <a:pPr algn="ctr" defTabSz="914099" eaLnBrk="0" hangingPunct="0"/>
            <a:r>
              <a:rPr lang="en-US" sz="700" dirty="0">
                <a:solidFill>
                  <a:srgbClr xmlns:mc="http://schemas.openxmlformats.org/markup-compatibility/2006" xmlns:a14="http://schemas.microsoft.com/office/drawing/2010/main" val="525353" mc:Ignorable=""/>
                </a:solidFill>
                <a:latin typeface="Arial"/>
                <a:cs typeface="Aria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700" dirty="0">
                <a:solidFill>
                  <a:srgbClr xmlns:mc="http://schemas.openxmlformats.org/markup-compatibility/2006" xmlns:a14="http://schemas.microsoft.com/office/drawing/2010/main" val="525353" mc:Ignorable=""/>
                </a:solidFill>
                <a:latin typeface="Arial"/>
                <a:cs typeface="Arial"/>
              </a:rPr>
            </a:br>
            <a:r>
              <a:rPr lang="en-US" sz="700" dirty="0">
                <a:solidFill>
                  <a:srgbClr xmlns:mc="http://schemas.openxmlformats.org/markup-compatibility/2006" xmlns:a14="http://schemas.microsoft.com/office/drawing/2010/main" val="525353" mc:Ignorable=""/>
                </a:solidFill>
                <a:latin typeface="Arial"/>
                <a:cs typeface="Arial"/>
              </a:rPr>
              <a:t>MICROSOFT MAKES NO WARRANTIES, EXPRESS, IMPLIED OR STATUTORY, AS TO THE INFORMATION IN THIS PRESENTATION.</a:t>
            </a:r>
          </a:p>
        </p:txBody>
      </p:sp>
    </p:spTree>
    <p:extLst>
      <p:ext uri="{BB962C8B-B14F-4D97-AF65-F5344CB8AC3E}">
        <p14:creationId xmlns:p14="http://schemas.microsoft.com/office/powerpoint/2010/main" val="1980753213"/>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What the WPF Starter Kit Provides</a:t>
            </a:r>
            <a:endParaRPr lang="en-US" dirty="0"/>
          </a:p>
        </p:txBody>
      </p:sp>
      <p:sp>
        <p:nvSpPr>
          <p:cNvPr id="6" name="Content Placeholder 5"/>
          <p:cNvSpPr>
            <a:spLocks noGrp="1"/>
          </p:cNvSpPr>
          <p:nvPr>
            <p:ph idx="1"/>
          </p:nvPr>
        </p:nvSpPr>
        <p:spPr/>
        <p:txBody>
          <a:bodyPr>
            <a:normAutofit fontScale="92500" lnSpcReduction="20000"/>
          </a:bodyPr>
          <a:lstStyle/>
          <a:p>
            <a:r>
              <a:rPr lang="en-US" dirty="0"/>
              <a:t>A simple, easy to use implementation of the Model View </a:t>
            </a:r>
            <a:r>
              <a:rPr lang="en-US" dirty="0" err="1"/>
              <a:t>View</a:t>
            </a:r>
            <a:r>
              <a:rPr lang="en-US" dirty="0"/>
              <a:t> Model pattern</a:t>
            </a:r>
          </a:p>
          <a:p>
            <a:endParaRPr lang="en-US" dirty="0"/>
          </a:p>
          <a:p>
            <a:r>
              <a:rPr lang="en-US" dirty="0"/>
              <a:t>A navigation framework that allows for clean navigation between View/</a:t>
            </a:r>
            <a:r>
              <a:rPr lang="en-US" dirty="0" err="1"/>
              <a:t>ViewModel</a:t>
            </a:r>
            <a:r>
              <a:rPr lang="en-US" dirty="0"/>
              <a:t> units. This framework is based on built-in WPF navigation</a:t>
            </a:r>
          </a:p>
          <a:p>
            <a:endParaRPr lang="en-US" dirty="0"/>
          </a:p>
          <a:p>
            <a:r>
              <a:rPr lang="en-US" dirty="0"/>
              <a:t>Support for passing data between View Models</a:t>
            </a:r>
          </a:p>
          <a:p>
            <a:endParaRPr lang="en-US" dirty="0"/>
          </a:p>
          <a:p>
            <a:r>
              <a:rPr lang="en-US" dirty="0"/>
              <a:t>Support for generic exception handling</a:t>
            </a:r>
          </a:p>
          <a:p>
            <a:endParaRPr lang="en-US" dirty="0"/>
          </a:p>
          <a:p>
            <a:r>
              <a:rPr lang="en-US" dirty="0"/>
              <a:t>Support for long running operations on the UI thread</a:t>
            </a:r>
          </a:p>
          <a:p>
            <a:endParaRPr lang="en-US" dirty="0"/>
          </a:p>
        </p:txBody>
      </p:sp>
    </p:spTree>
    <p:extLst>
      <p:ext uri="{BB962C8B-B14F-4D97-AF65-F5344CB8AC3E}">
        <p14:creationId xmlns:p14="http://schemas.microsoft.com/office/powerpoint/2010/main" val="2484681227"/>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Model View </a:t>
            </a:r>
            <a:r>
              <a:rPr lang="en-US" dirty="0" err="1" smtClean="0"/>
              <a:t>View</a:t>
            </a:r>
            <a:r>
              <a:rPr lang="en-US" dirty="0" smtClean="0"/>
              <a:t> Model Pattern</a:t>
            </a:r>
            <a:endParaRPr lang="en-US" dirty="0"/>
          </a:p>
        </p:txBody>
      </p:sp>
      <p:sp>
        <p:nvSpPr>
          <p:cNvPr id="3" name="Content Placeholder 2"/>
          <p:cNvSpPr>
            <a:spLocks noGrp="1"/>
          </p:cNvSpPr>
          <p:nvPr>
            <p:ph idx="1"/>
          </p:nvPr>
        </p:nvSpPr>
        <p:spPr/>
        <p:txBody>
          <a:bodyPr>
            <a:normAutofit fontScale="70000" lnSpcReduction="20000"/>
          </a:bodyPr>
          <a:lstStyle/>
          <a:p>
            <a:r>
              <a:rPr lang="en-US" dirty="0"/>
              <a:t>A variation on Model View Controller (MVC) and Presentation Model (PM)</a:t>
            </a:r>
          </a:p>
          <a:p>
            <a:endParaRPr lang="en-US" dirty="0"/>
          </a:p>
          <a:p>
            <a:r>
              <a:rPr lang="en-US" dirty="0"/>
              <a:t>Model is defined as in MVC. Made up of data/business logic. Stores the state and does the processing</a:t>
            </a:r>
          </a:p>
          <a:p>
            <a:endParaRPr lang="en-US" dirty="0"/>
          </a:p>
          <a:p>
            <a:r>
              <a:rPr lang="en-US" dirty="0"/>
              <a:t>View consists of visual elements. Very little/no code</a:t>
            </a:r>
          </a:p>
          <a:p>
            <a:endParaRPr lang="en-US" dirty="0"/>
          </a:p>
          <a:p>
            <a:r>
              <a:rPr lang="en-US" dirty="0"/>
              <a:t>View can be the responsibility of a designer and be developed in a completely different tool</a:t>
            </a:r>
          </a:p>
          <a:p>
            <a:endParaRPr lang="en-US" dirty="0"/>
          </a:p>
          <a:p>
            <a:r>
              <a:rPr lang="en-US" dirty="0"/>
              <a:t>The View Model sits in between the View and Model</a:t>
            </a:r>
          </a:p>
          <a:p>
            <a:endParaRPr lang="en-US" dirty="0"/>
          </a:p>
          <a:p>
            <a:r>
              <a:rPr lang="en-US" dirty="0"/>
              <a:t>The View Model provides an abstraction of the view</a:t>
            </a:r>
          </a:p>
          <a:p>
            <a:endParaRPr lang="en-US" dirty="0"/>
          </a:p>
          <a:p>
            <a:r>
              <a:rPr lang="en-US" dirty="0"/>
              <a:t>The View Model also provides a specialized representation of the Model for the View</a:t>
            </a:r>
          </a:p>
          <a:p>
            <a:endParaRPr lang="en-US" dirty="0"/>
          </a:p>
          <a:p>
            <a:endParaRPr lang="en-US" dirty="0"/>
          </a:p>
        </p:txBody>
      </p:sp>
    </p:spTree>
    <p:extLst>
      <p:ext uri="{BB962C8B-B14F-4D97-AF65-F5344CB8AC3E}">
        <p14:creationId xmlns:p14="http://schemas.microsoft.com/office/powerpoint/2010/main" val="266031378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WPFLOBMVVM">
            <a:hlinkClick r:id="rId2"/>
          </p:cNvPr>
          <p:cNvPicPr>
            <a:picLocks noChangeAspect="1" noChangeArrowheads="1"/>
          </p:cNvPicPr>
          <p:nvPr/>
        </p:nvPicPr>
        <p:blipFill>
          <a:blip r:embed="rId3"/>
          <a:srcRect/>
          <a:stretch>
            <a:fillRect/>
          </a:stretch>
        </p:blipFill>
        <p:spPr bwMode="auto">
          <a:xfrm>
            <a:off x="1656697" y="0"/>
            <a:ext cx="5686425" cy="6858000"/>
          </a:xfrm>
          <a:prstGeom prst="rect">
            <a:avLst/>
          </a:prstGeom>
          <a:noFill/>
        </p:spPr>
      </p:pic>
    </p:spTree>
    <p:extLst>
      <p:ext uri="{BB962C8B-B14F-4D97-AF65-F5344CB8AC3E}">
        <p14:creationId xmlns:p14="http://schemas.microsoft.com/office/powerpoint/2010/main" val="3904586690"/>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Change Notification and Data Binding</a:t>
            </a:r>
            <a:endParaRPr lang="en-US" dirty="0"/>
          </a:p>
        </p:txBody>
      </p:sp>
      <p:sp>
        <p:nvSpPr>
          <p:cNvPr id="3" name="Content Placeholder 2"/>
          <p:cNvSpPr>
            <a:spLocks noGrp="1"/>
          </p:cNvSpPr>
          <p:nvPr>
            <p:ph idx="1"/>
          </p:nvPr>
        </p:nvSpPr>
        <p:spPr/>
        <p:txBody>
          <a:bodyPr>
            <a:normAutofit/>
          </a:bodyPr>
          <a:lstStyle/>
          <a:p>
            <a:r>
              <a:rPr lang="en-US" sz="2000" dirty="0"/>
              <a:t>Classes can implement the </a:t>
            </a:r>
            <a:r>
              <a:rPr lang="en-US" sz="2000" dirty="0" err="1"/>
              <a:t>INotifyPropertyChanged</a:t>
            </a:r>
            <a:r>
              <a:rPr lang="en-US" sz="2000" dirty="0"/>
              <a:t> event to notify interested parties of any changes in their Property values</a:t>
            </a:r>
          </a:p>
          <a:p>
            <a:endParaRPr lang="en-US" sz="2000" dirty="0"/>
          </a:p>
          <a:p>
            <a:r>
              <a:rPr lang="en-US" sz="2000" dirty="0"/>
              <a:t>WPF supports data binding at all levels and controls update display automatically depending upon changed values</a:t>
            </a:r>
          </a:p>
          <a:p>
            <a:endParaRPr lang="en-US" sz="2000" dirty="0"/>
          </a:p>
          <a:p>
            <a:r>
              <a:rPr lang="en-US" sz="2000" dirty="0"/>
              <a:t>This means that a View and its state can be completely described in the View Model that implements </a:t>
            </a:r>
            <a:r>
              <a:rPr lang="en-US" sz="2000" dirty="0" err="1"/>
              <a:t>INotifyPropertyChanged</a:t>
            </a:r>
            <a:endParaRPr lang="en-US" sz="2000" dirty="0"/>
          </a:p>
          <a:p>
            <a:endParaRPr lang="en-US" sz="2000" dirty="0"/>
          </a:p>
        </p:txBody>
      </p:sp>
      <p:sp>
        <p:nvSpPr>
          <p:cNvPr id="5" name="TextBox 4"/>
          <p:cNvSpPr txBox="1"/>
          <p:nvPr/>
        </p:nvSpPr>
        <p:spPr>
          <a:xfrm>
            <a:off x="2410710" y="5011264"/>
            <a:ext cx="4616970" cy="923330"/>
          </a:xfrm>
          <a:prstGeom prst="rect">
            <a:avLst/>
          </a:prstGeom>
          <a:noFill/>
        </p:spPr>
        <p:txBody>
          <a:bodyPr wrap="none" rtlCol="0">
            <a:spAutoFit/>
          </a:bodyPr>
          <a:lstStyle/>
          <a:p>
            <a:r>
              <a:rPr lang="en-US" dirty="0" err="1" smtClean="0">
                <a:solidFill>
                  <a:schemeClr val="accent6">
                    <a:lumMod val="50000"/>
                  </a:schemeClr>
                </a:solidFill>
                <a:latin typeface="Consolas" pitchFamily="49" charset="0"/>
                <a:cs typeface="Consolas" pitchFamily="49" charset="0"/>
              </a:rPr>
              <a:t>myModel.Username</a:t>
            </a:r>
            <a:r>
              <a:rPr lang="en-US" dirty="0" smtClean="0">
                <a:solidFill>
                  <a:schemeClr val="accent6">
                    <a:lumMod val="50000"/>
                  </a:schemeClr>
                </a:solidFill>
                <a:latin typeface="Consolas" pitchFamily="49" charset="0"/>
                <a:cs typeface="Consolas" pitchFamily="49" charset="0"/>
              </a:rPr>
              <a:t> = </a:t>
            </a:r>
            <a:r>
              <a:rPr lang="en-US" dirty="0" err="1" smtClean="0">
                <a:solidFill>
                  <a:schemeClr val="accent6">
                    <a:lumMod val="50000"/>
                  </a:schemeClr>
                </a:solidFill>
                <a:latin typeface="Consolas" pitchFamily="49" charset="0"/>
                <a:cs typeface="Consolas" pitchFamily="49" charset="0"/>
              </a:rPr>
              <a:t>txtUsername.Text</a:t>
            </a:r>
            <a:endParaRPr lang="en-US" dirty="0" smtClean="0">
              <a:solidFill>
                <a:schemeClr val="accent6">
                  <a:lumMod val="50000"/>
                </a:schemeClr>
              </a:solidFill>
              <a:latin typeface="Consolas" pitchFamily="49" charset="0"/>
              <a:cs typeface="Consolas" pitchFamily="49" charset="0"/>
            </a:endParaRPr>
          </a:p>
          <a:p>
            <a:endParaRPr lang="en-US" dirty="0" smtClean="0">
              <a:solidFill>
                <a:schemeClr val="accent6">
                  <a:lumMod val="50000"/>
                </a:schemeClr>
              </a:solidFill>
              <a:latin typeface="Consolas" pitchFamily="49" charset="0"/>
              <a:cs typeface="Consolas" pitchFamily="49" charset="0"/>
            </a:endParaRPr>
          </a:p>
          <a:p>
            <a:r>
              <a:rPr lang="en-US" dirty="0" err="1" smtClean="0">
                <a:solidFill>
                  <a:schemeClr val="accent6">
                    <a:lumMod val="50000"/>
                  </a:schemeClr>
                </a:solidFill>
                <a:latin typeface="Consolas" pitchFamily="49" charset="0"/>
                <a:cs typeface="Consolas" pitchFamily="49" charset="0"/>
              </a:rPr>
              <a:t>txtUsername.Text</a:t>
            </a:r>
            <a:r>
              <a:rPr lang="en-US" dirty="0" smtClean="0">
                <a:solidFill>
                  <a:schemeClr val="accent6">
                    <a:lumMod val="50000"/>
                  </a:schemeClr>
                </a:solidFill>
                <a:latin typeface="Consolas" pitchFamily="49" charset="0"/>
                <a:cs typeface="Consolas" pitchFamily="49" charset="0"/>
              </a:rPr>
              <a:t> = </a:t>
            </a:r>
            <a:r>
              <a:rPr lang="en-US" dirty="0" err="1" smtClean="0">
                <a:solidFill>
                  <a:schemeClr val="accent6">
                    <a:lumMod val="50000"/>
                  </a:schemeClr>
                </a:solidFill>
                <a:latin typeface="Consolas" pitchFamily="49" charset="0"/>
                <a:cs typeface="Consolas" pitchFamily="49" charset="0"/>
              </a:rPr>
              <a:t>myModel.Username</a:t>
            </a:r>
            <a:endParaRPr lang="en-US" dirty="0">
              <a:solidFill>
                <a:schemeClr val="accent6">
                  <a:lumMod val="50000"/>
                </a:schemeClr>
              </a:solidFill>
              <a:latin typeface="Consolas" pitchFamily="49" charset="0"/>
              <a:cs typeface="Consolas" pitchFamily="49" charset="0"/>
            </a:endParaRPr>
          </a:p>
        </p:txBody>
      </p:sp>
      <p:cxnSp>
        <p:nvCxnSpPr>
          <p:cNvPr id="7" name="Straight Connector 6"/>
          <p:cNvCxnSpPr/>
          <p:nvPr/>
        </p:nvCxnSpPr>
        <p:spPr>
          <a:xfrm rot="10800000" flipV="1">
            <a:off x="2554945" y="4787152"/>
            <a:ext cx="4177551" cy="1232650"/>
          </a:xfrm>
          <a:prstGeom prst="line">
            <a:avLst/>
          </a:prstGeom>
          <a:ln>
            <a:solidFill>
              <a:srgbClr xmlns:mc="http://schemas.openxmlformats.org/markup-compatibility/2006" xmlns:a14="http://schemas.microsoft.com/office/drawing/2010/main" val="C00000" mc:Ignorable=""/>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a:off x="2554944" y="4787152"/>
            <a:ext cx="4177552" cy="1232651"/>
          </a:xfrm>
          <a:prstGeom prst="line">
            <a:avLst/>
          </a:prstGeom>
          <a:ln>
            <a:solidFill>
              <a:srgbClr xmlns:mc="http://schemas.openxmlformats.org/markup-compatibility/2006" xmlns:a14="http://schemas.microsoft.com/office/drawing/2010/main" val="C00000" mc:Ignorable=""/>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84352012"/>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WPF Starter Kit View Models</a:t>
            </a:r>
            <a:endParaRPr lang="en-US" dirty="0"/>
          </a:p>
        </p:txBody>
      </p:sp>
      <p:sp>
        <p:nvSpPr>
          <p:cNvPr id="3" name="Content Placeholder 2"/>
          <p:cNvSpPr>
            <a:spLocks noGrp="1"/>
          </p:cNvSpPr>
          <p:nvPr>
            <p:ph idx="1"/>
          </p:nvPr>
        </p:nvSpPr>
        <p:spPr/>
        <p:txBody>
          <a:bodyPr>
            <a:normAutofit/>
          </a:bodyPr>
          <a:lstStyle/>
          <a:p>
            <a:r>
              <a:rPr lang="en-US" sz="2000" dirty="0" smtClean="0"/>
              <a:t>To implement a change notification enabled view model with the WPF Starter Kit create a new class that inherits from </a:t>
            </a:r>
            <a:r>
              <a:rPr lang="en-US" sz="2000" dirty="0" err="1" smtClean="0"/>
              <a:t>UserInterfaceViewModel</a:t>
            </a:r>
            <a:endParaRPr lang="en-US" sz="2000" dirty="0" smtClean="0"/>
          </a:p>
          <a:p>
            <a:endParaRPr lang="en-US" sz="2000" dirty="0" smtClean="0"/>
          </a:p>
          <a:p>
            <a:r>
              <a:rPr lang="en-US" sz="2000" dirty="0" smtClean="0"/>
              <a:t>Make sure all your properties are virtual</a:t>
            </a:r>
          </a:p>
          <a:p>
            <a:endParaRPr lang="en-US" sz="2000" dirty="0" smtClean="0"/>
          </a:p>
          <a:p>
            <a:r>
              <a:rPr lang="en-US" sz="2000" dirty="0" smtClean="0"/>
              <a:t>That’s it! All virtual properties automatically get change notification capabilities</a:t>
            </a:r>
            <a:endParaRPr lang="en-US" sz="2000" dirty="0"/>
          </a:p>
        </p:txBody>
      </p:sp>
    </p:spTree>
    <p:extLst>
      <p:ext uri="{BB962C8B-B14F-4D97-AF65-F5344CB8AC3E}">
        <p14:creationId xmlns:p14="http://schemas.microsoft.com/office/powerpoint/2010/main" val="178958168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a:t>
            </a:r>
            <a:endParaRPr lang="en-US" dirty="0"/>
          </a:p>
        </p:txBody>
      </p:sp>
      <p:sp>
        <p:nvSpPr>
          <p:cNvPr id="3" name="Content Placeholder 2"/>
          <p:cNvSpPr>
            <a:spLocks noGrp="1"/>
          </p:cNvSpPr>
          <p:nvPr>
            <p:ph idx="1"/>
          </p:nvPr>
        </p:nvSpPr>
        <p:spPr/>
        <p:txBody>
          <a:bodyPr>
            <a:normAutofit fontScale="85000" lnSpcReduction="20000"/>
          </a:bodyPr>
          <a:lstStyle/>
          <a:p>
            <a:r>
              <a:rPr lang="en-US" dirty="0"/>
              <a:t>Commands provide a way for the View Models to expose </a:t>
            </a:r>
            <a:r>
              <a:rPr lang="en-US" b="1" dirty="0"/>
              <a:t>Actions</a:t>
            </a:r>
            <a:r>
              <a:rPr lang="en-US" dirty="0"/>
              <a:t> (rather than data) for a View to use</a:t>
            </a:r>
          </a:p>
          <a:p>
            <a:endParaRPr lang="en-US" dirty="0"/>
          </a:p>
          <a:p>
            <a:r>
              <a:rPr lang="en-US" dirty="0"/>
              <a:t>View Models expose instances of classes that implement </a:t>
            </a:r>
            <a:r>
              <a:rPr lang="en-US" dirty="0" err="1"/>
              <a:t>ICommand</a:t>
            </a:r>
            <a:endParaRPr lang="en-US" dirty="0"/>
          </a:p>
          <a:p>
            <a:endParaRPr lang="en-US" dirty="0"/>
          </a:p>
          <a:p>
            <a:r>
              <a:rPr lang="en-US" dirty="0"/>
              <a:t>User Interface elements in the View bind to these Commands</a:t>
            </a:r>
          </a:p>
          <a:p>
            <a:endParaRPr lang="en-US" dirty="0"/>
          </a:p>
          <a:p>
            <a:r>
              <a:rPr lang="en-US" dirty="0"/>
              <a:t>This ensures that the view has no code</a:t>
            </a:r>
          </a:p>
          <a:p>
            <a:endParaRPr lang="en-US" dirty="0"/>
          </a:p>
          <a:p>
            <a:r>
              <a:rPr lang="en-US" dirty="0"/>
              <a:t>The WPF Starter Kit (specifically the </a:t>
            </a:r>
            <a:r>
              <a:rPr lang="en-US" dirty="0" err="1"/>
              <a:t>RelayCommand</a:t>
            </a:r>
            <a:r>
              <a:rPr lang="en-US" dirty="0"/>
              <a:t>) ensures that there is a generic way of implementing command code within a view model</a:t>
            </a:r>
          </a:p>
          <a:p>
            <a:endParaRPr lang="en-US" dirty="0"/>
          </a:p>
        </p:txBody>
      </p:sp>
    </p:spTree>
    <p:extLst>
      <p:ext uri="{BB962C8B-B14F-4D97-AF65-F5344CB8AC3E}">
        <p14:creationId xmlns:p14="http://schemas.microsoft.com/office/powerpoint/2010/main" val="317592497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 in WPF Starter Kit</a:t>
            </a:r>
            <a:endParaRPr lang="en-US" dirty="0"/>
          </a:p>
        </p:txBody>
      </p:sp>
      <p:pic>
        <p:nvPicPr>
          <p:cNvPr id="59394" name="Picture 2"/>
          <p:cNvPicPr>
            <a:picLocks noChangeAspect="1" noChangeArrowheads="1"/>
          </p:cNvPicPr>
          <p:nvPr/>
        </p:nvPicPr>
        <p:blipFill>
          <a:blip r:embed="rId2"/>
          <a:srcRect/>
          <a:stretch>
            <a:fillRect/>
          </a:stretch>
        </p:blipFill>
        <p:spPr bwMode="auto">
          <a:xfrm>
            <a:off x="1063847" y="1252200"/>
            <a:ext cx="6540099" cy="5605799"/>
          </a:xfrm>
          <a:prstGeom prst="rect">
            <a:avLst/>
          </a:prstGeom>
          <a:noFill/>
          <a:ln w="9525">
            <a:noFill/>
            <a:miter lim="800000"/>
            <a:headEnd/>
            <a:tailEnd/>
          </a:ln>
        </p:spPr>
      </p:pic>
    </p:spTree>
    <p:extLst>
      <p:ext uri="{BB962C8B-B14F-4D97-AF65-F5344CB8AC3E}">
        <p14:creationId xmlns:p14="http://schemas.microsoft.com/office/powerpoint/2010/main" val="79948728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Commands in WPF Starter Kit</a:t>
            </a:r>
            <a:endParaRPr lang="en-US" dirty="0"/>
          </a:p>
        </p:txBody>
      </p:sp>
      <p:sp>
        <p:nvSpPr>
          <p:cNvPr id="3" name="Content Placeholder 2"/>
          <p:cNvSpPr>
            <a:spLocks noGrp="1"/>
          </p:cNvSpPr>
          <p:nvPr>
            <p:ph idx="1"/>
          </p:nvPr>
        </p:nvSpPr>
        <p:spPr/>
        <p:txBody>
          <a:bodyPr>
            <a:normAutofit fontScale="92500" lnSpcReduction="10000"/>
          </a:bodyPr>
          <a:lstStyle/>
          <a:p>
            <a:r>
              <a:rPr lang="en-US" dirty="0" err="1"/>
              <a:t>RelayCommand</a:t>
            </a:r>
            <a:endParaRPr lang="en-US" dirty="0"/>
          </a:p>
          <a:p>
            <a:pPr lvl="1"/>
            <a:r>
              <a:rPr lang="en-US" dirty="0"/>
              <a:t>Specify a method on the view model (or elsewhere) as an Execute handler</a:t>
            </a:r>
          </a:p>
          <a:p>
            <a:pPr lvl="1"/>
            <a:r>
              <a:rPr lang="en-US" dirty="0"/>
              <a:t>Specify a method on the view model as the </a:t>
            </a:r>
            <a:r>
              <a:rPr lang="en-US" dirty="0" err="1"/>
              <a:t>CanExecute</a:t>
            </a:r>
            <a:r>
              <a:rPr lang="en-US" dirty="0"/>
              <a:t> predicate</a:t>
            </a:r>
          </a:p>
          <a:p>
            <a:pPr lvl="1"/>
            <a:endParaRPr lang="en-US" dirty="0"/>
          </a:p>
          <a:p>
            <a:r>
              <a:rPr lang="en-US" dirty="0" err="1"/>
              <a:t>NavigationCommand</a:t>
            </a:r>
            <a:endParaRPr lang="en-US" dirty="0"/>
          </a:p>
          <a:p>
            <a:pPr lvl="1"/>
            <a:r>
              <a:rPr lang="en-US" dirty="0"/>
              <a:t>Specify a navigation action that is executed right after the Execute handler finishes</a:t>
            </a:r>
          </a:p>
          <a:p>
            <a:pPr lvl="1"/>
            <a:endParaRPr lang="en-US" dirty="0"/>
          </a:p>
          <a:p>
            <a:r>
              <a:rPr lang="en-US" dirty="0" err="1"/>
              <a:t>ModalNavigationCommand</a:t>
            </a:r>
            <a:endParaRPr lang="en-US" dirty="0"/>
          </a:p>
          <a:p>
            <a:pPr lvl="1"/>
            <a:r>
              <a:rPr lang="en-US" dirty="0"/>
              <a:t>Same as </a:t>
            </a:r>
            <a:r>
              <a:rPr lang="en-US" dirty="0" err="1"/>
              <a:t>NavigationCommand</a:t>
            </a:r>
            <a:r>
              <a:rPr lang="en-US" dirty="0"/>
              <a:t>, except that the navigation is done modally. The current view can be maintained on a stack so that the subsequent view can call Back to come back to it</a:t>
            </a:r>
          </a:p>
          <a:p>
            <a:endParaRPr lang="en-US" dirty="0"/>
          </a:p>
        </p:txBody>
      </p:sp>
    </p:spTree>
    <p:extLst>
      <p:ext uri="{BB962C8B-B14F-4D97-AF65-F5344CB8AC3E}">
        <p14:creationId xmlns:p14="http://schemas.microsoft.com/office/powerpoint/2010/main" val="1616469762"/>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xmlns:mc="http://schemas.openxmlformats.org/markup-compatibility/2006" xmlns:a14="http://schemas.microsoft.com/office/drawing/2010/main" val="646B86" mc:Ignorable=""/>
      </a:dk2>
      <a:lt2>
        <a:srgbClr xmlns:mc="http://schemas.openxmlformats.org/markup-compatibility/2006" xmlns:a14="http://schemas.microsoft.com/office/drawing/2010/main" val="C5D1D7" mc:Ignorable=""/>
      </a:lt2>
      <a:accent1>
        <a:srgbClr xmlns:mc="http://schemas.openxmlformats.org/markup-compatibility/2006" xmlns:a14="http://schemas.microsoft.com/office/drawing/2010/main" val="D16349" mc:Ignorable=""/>
      </a:accent1>
      <a:accent2>
        <a:srgbClr xmlns:mc="http://schemas.openxmlformats.org/markup-compatibility/2006" xmlns:a14="http://schemas.microsoft.com/office/drawing/2010/main" val="CCB400" mc:Ignorable=""/>
      </a:accent2>
      <a:accent3>
        <a:srgbClr xmlns:mc="http://schemas.openxmlformats.org/markup-compatibility/2006" xmlns:a14="http://schemas.microsoft.com/office/drawing/2010/main" val="8CADAE" mc:Ignorable=""/>
      </a:accent3>
      <a:accent4>
        <a:srgbClr xmlns:mc="http://schemas.openxmlformats.org/markup-compatibility/2006" xmlns:a14="http://schemas.microsoft.com/office/drawing/2010/main" val="8C7B70" mc:Ignorable=""/>
      </a:accent4>
      <a:accent5>
        <a:srgbClr xmlns:mc="http://schemas.openxmlformats.org/markup-compatibility/2006" xmlns:a14="http://schemas.microsoft.com/office/drawing/2010/main" val="8FB08C" mc:Ignorable=""/>
      </a:accent5>
      <a:accent6>
        <a:srgbClr xmlns:mc="http://schemas.openxmlformats.org/markup-compatibility/2006" xmlns:a14="http://schemas.microsoft.com/office/drawing/2010/main" val="D19049" mc:Ignorable=""/>
      </a:accent6>
      <a:hlink>
        <a:srgbClr xmlns:mc="http://schemas.openxmlformats.org/markup-compatibility/2006" xmlns:a14="http://schemas.microsoft.com/office/drawing/2010/main" val="00A3D6" mc:Ignorable=""/>
      </a:hlink>
      <a:folHlink>
        <a:srgbClr xmlns:mc="http://schemas.openxmlformats.org/markup-compatibility/2006" xmlns:a14="http://schemas.microsoft.com/office/drawing/2010/main" val="694F07" mc:Ignorable=""/>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xmlns:mc="http://schemas.openxmlformats.org/markup-compatibility/2006" xmlns:a14="http://schemas.microsoft.com/office/drawing/2010/main" val="000000" mc:Ignorable="">
                <a:alpha val="35000"/>
              </a:srgbClr>
            </a:outerShdw>
          </a:effectLst>
        </a:effectStyle>
        <a:effectStyle>
          <a:effectLst>
            <a:outerShdw blurRad="50800" dist="254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xmlns:mc="http://schemas.openxmlformats.org/markup-compatibility/2006" xmlns:a14="http://schemas.microsoft.com/office/drawing/2010/main" val="000000" mc:Ignorable="">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xmlns:mc="http://schemas.openxmlformats.org/markup-compatibility/2006" xmlns:a14="http://schemas.microsoft.com/office/drawing/2010/main" val="1F497D" mc:Ignorable=""/>
      </a:dk2>
      <a:lt2>
        <a:srgbClr xmlns:mc="http://schemas.openxmlformats.org/markup-compatibility/2006" xmlns:a14="http://schemas.microsoft.com/office/drawing/2010/main" val="EEECE1" mc:Ignorable=""/>
      </a:lt2>
      <a:accent1>
        <a:srgbClr xmlns:mc="http://schemas.openxmlformats.org/markup-compatibility/2006" xmlns:a14="http://schemas.microsoft.com/office/drawing/2010/main" val="4F81BD" mc:Ignorable=""/>
      </a:accent1>
      <a:accent2>
        <a:srgbClr xmlns:mc="http://schemas.openxmlformats.org/markup-compatibility/2006" xmlns:a14="http://schemas.microsoft.com/office/drawing/2010/main" val="C0504D" mc:Ignorable=""/>
      </a:accent2>
      <a:accent3>
        <a:srgbClr xmlns:mc="http://schemas.openxmlformats.org/markup-compatibility/2006" xmlns:a14="http://schemas.microsoft.com/office/drawing/2010/main" val="9BBB59" mc:Ignorable=""/>
      </a:accent3>
      <a:accent4>
        <a:srgbClr xmlns:mc="http://schemas.openxmlformats.org/markup-compatibility/2006" xmlns:a14="http://schemas.microsoft.com/office/drawing/2010/main" val="8064A2" mc:Ignorable=""/>
      </a:accent4>
      <a:accent5>
        <a:srgbClr xmlns:mc="http://schemas.openxmlformats.org/markup-compatibility/2006" xmlns:a14="http://schemas.microsoft.com/office/drawing/2010/main" val="4BACC6" mc:Ignorable=""/>
      </a:accent5>
      <a:accent6>
        <a:srgbClr xmlns:mc="http://schemas.openxmlformats.org/markup-compatibility/2006" xmlns:a14="http://schemas.microsoft.com/office/drawing/2010/main" val="F79646" mc:Ignorable=""/>
      </a:accent6>
      <a:hlink>
        <a:srgbClr xmlns:mc="http://schemas.openxmlformats.org/markup-compatibility/2006" xmlns:a14="http://schemas.microsoft.com/office/drawing/2010/main" val="0000FF" mc:Ignorable=""/>
      </a:hlink>
      <a:folHlink>
        <a:srgbClr xmlns:mc="http://schemas.openxmlformats.org/markup-compatibility/2006" xmlns:a14="http://schemas.microsoft.com/office/drawing/2010/main" val="800080" mc:Ignorabl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xmlns:mc="http://schemas.openxmlformats.org/markup-compatibility/2006" xmlns:a14="http://schemas.microsoft.com/office/drawing/2010/main" val="000000" mc:Ignorable="">
                <a:alpha val="38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effectStyle>
        <a:effectStyle>
          <a:effectLst>
            <a:outerShdw blurRad="40000" dist="23000" dir="5400000" rotWithShape="0">
              <a:srgbClr xmlns:mc="http://schemas.openxmlformats.org/markup-compatibility/2006" xmlns:a14="http://schemas.microsoft.com/office/drawing/2010/main" val="000000" mc:Ignorable="">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Origin</Template>
  <TotalTime>19</TotalTime>
  <Words>1054</Words>
  <Application>Microsoft Office PowerPoint</Application>
  <PresentationFormat>On-screen Show (4:3)</PresentationFormat>
  <Paragraphs>129</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Civic</vt:lpstr>
      <vt:lpstr>WPF Starter Kit</vt:lpstr>
      <vt:lpstr>What the WPF Starter Kit Provides</vt:lpstr>
      <vt:lpstr>Model View View Model Pattern</vt:lpstr>
      <vt:lpstr>PowerPoint Presentation</vt:lpstr>
      <vt:lpstr>Change Notification and Data Binding</vt:lpstr>
      <vt:lpstr>WPF Starter Kit View Models</vt:lpstr>
      <vt:lpstr>Commands</vt:lpstr>
      <vt:lpstr>Commands in WPF Starter Kit</vt:lpstr>
      <vt:lpstr>Commands in WPF Starter Kit</vt:lpstr>
      <vt:lpstr>Commands in WPF Starter Kit</vt:lpstr>
      <vt:lpstr>Navigation</vt:lpstr>
      <vt:lpstr>Passing Data Between View Models</vt:lpstr>
      <vt:lpstr>Passing Data Between View Models</vt:lpstr>
      <vt:lpstr>Passing Data Between View Models</vt:lpstr>
      <vt:lpstr>Error Handling</vt:lpstr>
      <vt:lpstr>WpfStarterKit.SampleApplication</vt:lpstr>
      <vt:lpstr>PowerPoint Presentation</vt:lpstr>
    </vt:vector>
  </TitlesOfParts>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WPF Starter Kit</dc:title>
  <dc:creator>Arunjeet Singh</dc:creator>
  <cp:lastModifiedBy>Arunjeet Singh (ARUN)</cp:lastModifiedBy>
  <cp:revision>5</cp:revision>
  <dcterms:created xsi:type="dcterms:W3CDTF">2009-11-04T09:29:39Z</dcterms:created>
  <dcterms:modified xsi:type="dcterms:W3CDTF">2009-12-31T09:51:21Z</dcterms:modified>
</cp:coreProperties>
</file>